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DBEA-B557-E38C-94E1-BD59D31DD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EA12A-35F7-9BA1-5311-54D6E84A1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A4727-9D33-65B4-EC6B-34600FE4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23278-538A-A7A5-ECC2-2AC3A55C9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4CF37-5215-4741-8FE8-D55458F5A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530A5-3B90-AF3C-BA83-46BFCD9F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27E39-C546-5FFE-2E48-3A955AD40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8DA4E-9FB4-14F6-117F-B0508C679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5FD22-40DB-4FD9-632B-83556C36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8AA44-C22A-1027-DBE1-E5FFBF4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9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3201EA-0D7B-90F4-376A-5621DEE5D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D53CD-DFF5-BD9E-31D3-B6711FA07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8BC81-0704-4E29-63F8-916AFBEA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B5584-FFB3-63A6-A875-6378E719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E8282-D98F-5F3E-E2DC-BBDF46738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8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34A3-49D0-5B5D-4EE9-81275C4B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34F18-9199-44C4-E3E3-FE50F7FC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507CB-5476-316F-8F62-79620B390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E596A-5E90-5686-4E0A-B60EB7CB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E6CA0-F819-0024-89D7-B9E90919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6F79-5F3F-5135-DE74-8F0AA972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9281B-D739-84E2-A994-4FFA05C32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EB3C0-BD9B-FFB3-C08F-A96C8C42F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91FEB-4ADF-153E-8638-B2C8A3900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CC5AE-87F6-AFE1-750A-30A8DB4B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8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7B76-E59F-80A0-3D19-97CAE78E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51A5-0585-91B8-1409-BBFF6115A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B1FDC-AB25-96C9-B428-EDAEEABE5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8C5FD-2DC2-DBE4-7A92-FD68B36D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9E70C-4A50-D4A4-A48E-7004905B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14A0B-FF4E-5A4B-A619-60336EE1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9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F89E7-E81B-2B23-D326-AF91F893F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6702B-7F4D-C446-F4B7-E62558ED7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A090D-6A5E-C4D7-1B72-C60E9C6F3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4735B9-29CC-F49A-425A-576C0908A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E7A235-DCC5-25D5-0328-78BBE1DA6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21D14-96FE-5CCB-CD12-CFF23DD6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271D65-3581-8359-D3FA-174A83A4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9C539F-A95E-572A-3C04-FE1C5341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6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976C7-902C-5587-E02C-E78B27AF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3378D-A58B-F2D7-A2B6-5986443E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A6F58-BE77-3A7A-3BD5-AB98E900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8EE8BC-1FAB-B7B0-2BEF-06CF5410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F73A6A-F3B1-E8BB-4685-9C74544F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334BA1-965B-4179-1E63-6C7977A00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507B7-AA61-FD14-C2B3-2805575D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0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3EC3-3D8A-4C8B-3025-7FEB02EF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27107-6B75-F662-2ACE-3B59A438C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01B5F-E0F1-4B01-6235-D6EFF1485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427A3-E144-0B0F-1849-61131252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59D01-2A93-6121-30CB-E682A5B32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56073-244A-196C-4924-73A71B0D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9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288D-E10C-8369-B3EE-0A8BF552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4D4D4B-B3A6-B65E-4C44-3FFB200E3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3AB4B-7923-88A3-0B60-FA64FE6DB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1420E-F01D-94B9-9624-0F8D2DFF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432984-B47F-CECA-0E8D-AE30CDEC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A0284-4361-9FB5-5128-29CA3E16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2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350ECE-E055-C315-1BB0-4DEC4C191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90A28-D3BC-AEC4-A312-31CFB6DB3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4F40D-98CE-06E8-DFEA-5651E02E8A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D596A8-BED5-4542-8547-FF323DE80B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6A0E6-BC98-7687-B893-9515176D3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3AEB8-72C2-D03B-697C-C5A084AF6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9B0EF0-A989-429C-9FCE-A79DA572F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7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1C68F2-A632-0AAB-BC48-6ADACCBCC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21175" cy="6858000"/>
          </a:xfrm>
          <a:prstGeom prst="rect">
            <a:avLst/>
          </a:prstGeom>
        </p:spPr>
      </p:pic>
      <p:pic>
        <p:nvPicPr>
          <p:cNvPr id="1026" name="Picture 2" descr="Home - Coffee Break Cafe">
            <a:extLst>
              <a:ext uri="{FF2B5EF4-FFF2-40B4-BE49-F238E27FC236}">
                <a16:creationId xmlns:a16="http://schemas.microsoft.com/office/drawing/2014/main" id="{771E02BA-05B8-EB65-0B69-F475E4E38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706" y="1114731"/>
            <a:ext cx="1248127" cy="61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343AA2-98AC-0023-0838-A7F23573BB18}"/>
              </a:ext>
            </a:extLst>
          </p:cNvPr>
          <p:cNvSpPr txBox="1"/>
          <p:nvPr/>
        </p:nvSpPr>
        <p:spPr>
          <a:xfrm>
            <a:off x="1036251" y="2563114"/>
            <a:ext cx="1352550" cy="196215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039961-9113-77D3-D2D3-76C415CFD2F7}"/>
              </a:ext>
            </a:extLst>
          </p:cNvPr>
          <p:cNvSpPr/>
          <p:nvPr/>
        </p:nvSpPr>
        <p:spPr>
          <a:xfrm>
            <a:off x="1088638" y="5057775"/>
            <a:ext cx="3590925" cy="1714500"/>
          </a:xfrm>
          <a:prstGeom prst="rect">
            <a:avLst/>
          </a:prstGeom>
          <a:noFill/>
          <a:ln w="41275">
            <a:solidFill>
              <a:srgbClr val="FF0000">
                <a:alpha val="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28B443-4D45-E73C-A9D2-A721EC6F71B7}"/>
              </a:ext>
            </a:extLst>
          </p:cNvPr>
          <p:cNvSpPr/>
          <p:nvPr/>
        </p:nvSpPr>
        <p:spPr>
          <a:xfrm>
            <a:off x="2298313" y="5605365"/>
            <a:ext cx="2381250" cy="1166909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72A0AC-6234-9A25-A014-23C12A3753DC}"/>
              </a:ext>
            </a:extLst>
          </p:cNvPr>
          <p:cNvSpPr/>
          <p:nvPr/>
        </p:nvSpPr>
        <p:spPr>
          <a:xfrm>
            <a:off x="2726939" y="257175"/>
            <a:ext cx="2019300" cy="15144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Walking person - icon by Adioma">
            <a:extLst>
              <a:ext uri="{FF2B5EF4-FFF2-40B4-BE49-F238E27FC236}">
                <a16:creationId xmlns:a16="http://schemas.microsoft.com/office/drawing/2014/main" id="{B8ABE88C-6662-F1B0-85CC-1934AAE35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919" y="1730144"/>
            <a:ext cx="604838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Walking person - icon by Adioma">
            <a:extLst>
              <a:ext uri="{FF2B5EF4-FFF2-40B4-BE49-F238E27FC236}">
                <a16:creationId xmlns:a16="http://schemas.microsoft.com/office/drawing/2014/main" id="{06E186F3-ABDF-C303-4929-D78579762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267" y="3698077"/>
            <a:ext cx="604838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ynamic Poster Stand - with Brochure Holder - Ores Display Systems">
            <a:extLst>
              <a:ext uri="{FF2B5EF4-FFF2-40B4-BE49-F238E27FC236}">
                <a16:creationId xmlns:a16="http://schemas.microsoft.com/office/drawing/2014/main" id="{CB1304FE-4D4B-3B9F-F7AC-E01C693F46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6" r="53333"/>
          <a:stretch/>
        </p:blipFill>
        <p:spPr bwMode="auto">
          <a:xfrm flipH="1">
            <a:off x="5913757" y="1651563"/>
            <a:ext cx="25737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Dynamic Poster Stand - with Brochure Holder - Ores Display Systems">
            <a:extLst>
              <a:ext uri="{FF2B5EF4-FFF2-40B4-BE49-F238E27FC236}">
                <a16:creationId xmlns:a16="http://schemas.microsoft.com/office/drawing/2014/main" id="{F6BF3CEF-440D-C448-13BD-B353B78C8A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6" r="53333"/>
          <a:stretch/>
        </p:blipFill>
        <p:spPr bwMode="auto">
          <a:xfrm flipH="1">
            <a:off x="2996221" y="3555260"/>
            <a:ext cx="25737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gistration Desk Icon Royalty-Free Images, Stock Photos &amp; Pictures |  Shutterstock">
            <a:extLst>
              <a:ext uri="{FF2B5EF4-FFF2-40B4-BE49-F238E27FC236}">
                <a16:creationId xmlns:a16="http://schemas.microsoft.com/office/drawing/2014/main" id="{6AED6C98-5B55-9B08-9521-13F513344F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2" t="18455" r="6154" b="26148"/>
          <a:stretch/>
        </p:blipFill>
        <p:spPr bwMode="auto">
          <a:xfrm>
            <a:off x="3180060" y="4940020"/>
            <a:ext cx="783734" cy="547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5A31C8E-C187-1304-D012-8B0832BFC94B}"/>
              </a:ext>
            </a:extLst>
          </p:cNvPr>
          <p:cNvSpPr txBox="1"/>
          <p:nvPr/>
        </p:nvSpPr>
        <p:spPr>
          <a:xfrm>
            <a:off x="1017201" y="4842154"/>
            <a:ext cx="1352550" cy="196215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" name="Picture 19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0E1ECD59-F9E2-E88C-9076-1CBB5757CE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34" y="3835356"/>
            <a:ext cx="470015" cy="439320"/>
          </a:xfrm>
          <a:prstGeom prst="rect">
            <a:avLst/>
          </a:prstGeom>
        </p:spPr>
      </p:pic>
      <p:pic>
        <p:nvPicPr>
          <p:cNvPr id="21" name="Picture 20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73072B52-E49C-71D1-965E-6E26C512E2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34" y="6252842"/>
            <a:ext cx="403275" cy="376939"/>
          </a:xfrm>
          <a:prstGeom prst="rect">
            <a:avLst/>
          </a:prstGeom>
        </p:spPr>
      </p:pic>
      <p:pic>
        <p:nvPicPr>
          <p:cNvPr id="22" name="Picture 21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81AF4362-9DBA-68D0-3C93-09F64C812F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221" y="6314929"/>
            <a:ext cx="397293" cy="371347"/>
          </a:xfrm>
          <a:prstGeom prst="rect">
            <a:avLst/>
          </a:prstGeom>
        </p:spPr>
      </p:pic>
      <p:pic>
        <p:nvPicPr>
          <p:cNvPr id="23" name="Picture 22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83A78105-49F8-49E5-CA66-74AB1DD4F3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96" y="6258434"/>
            <a:ext cx="397293" cy="371347"/>
          </a:xfrm>
          <a:prstGeom prst="rect">
            <a:avLst/>
          </a:prstGeom>
        </p:spPr>
      </p:pic>
      <p:pic>
        <p:nvPicPr>
          <p:cNvPr id="24" name="Picture 23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A199620B-2AB9-3E46-636F-0FDB8879F6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371" y="5057775"/>
            <a:ext cx="397293" cy="37134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84141BB-16D6-02E3-E595-256B8141EC72}"/>
              </a:ext>
            </a:extLst>
          </p:cNvPr>
          <p:cNvSpPr/>
          <p:nvPr/>
        </p:nvSpPr>
        <p:spPr>
          <a:xfrm>
            <a:off x="7975039" y="4356565"/>
            <a:ext cx="1352550" cy="132033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D499207C-8E44-53AC-BF09-3DEAAC1919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263" y="477128"/>
            <a:ext cx="397293" cy="371347"/>
          </a:xfrm>
          <a:prstGeom prst="rect">
            <a:avLst/>
          </a:prstGeom>
        </p:spPr>
      </p:pic>
      <p:pic>
        <p:nvPicPr>
          <p:cNvPr id="27" name="Picture 26" descr="A group of red people connected together&#10;&#10;Description automatically generated">
            <a:extLst>
              <a:ext uri="{FF2B5EF4-FFF2-40B4-BE49-F238E27FC236}">
                <a16:creationId xmlns:a16="http://schemas.microsoft.com/office/drawing/2014/main" id="{2B060A3B-8CE9-C792-66ED-F1322E869C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13" y="4989467"/>
            <a:ext cx="397293" cy="371347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9DE1826-619C-3AD6-F3E9-80C583C8DDF7}"/>
              </a:ext>
            </a:extLst>
          </p:cNvPr>
          <p:cNvCxnSpPr>
            <a:cxnSpLocks/>
          </p:cNvCxnSpPr>
          <p:nvPr/>
        </p:nvCxnSpPr>
        <p:spPr>
          <a:xfrm flipH="1">
            <a:off x="5260587" y="3544189"/>
            <a:ext cx="44767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042D50C-D43A-390F-9859-A1439C9F7648}"/>
              </a:ext>
            </a:extLst>
          </p:cNvPr>
          <p:cNvSpPr txBox="1"/>
          <p:nvPr/>
        </p:nvSpPr>
        <p:spPr>
          <a:xfrm>
            <a:off x="5691999" y="3390300"/>
            <a:ext cx="2006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Ground floor/entrance</a:t>
            </a:r>
          </a:p>
        </p:txBody>
      </p:sp>
      <p:pic>
        <p:nvPicPr>
          <p:cNvPr id="1036" name="Picture 12" descr="11,700+ Idea Light Bulb Sketch Stock Illustrations, Royalty-Free Vector  Graphics &amp; Clip Art - iStock">
            <a:extLst>
              <a:ext uri="{FF2B5EF4-FFF2-40B4-BE49-F238E27FC236}">
                <a16:creationId xmlns:a16="http://schemas.microsoft.com/office/drawing/2014/main" id="{B4B53B4D-7FD8-C5B5-C0DB-3FD094EF8C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3" t="16930" r="18577" b="16519"/>
          <a:stretch/>
        </p:blipFill>
        <p:spPr bwMode="auto">
          <a:xfrm>
            <a:off x="5691999" y="1550859"/>
            <a:ext cx="204412" cy="22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11,700+ Idea Light Bulb Sketch Stock Illustrations, Royalty-Free Vector  Graphics &amp; Clip Art - iStock">
            <a:extLst>
              <a:ext uri="{FF2B5EF4-FFF2-40B4-BE49-F238E27FC236}">
                <a16:creationId xmlns:a16="http://schemas.microsoft.com/office/drawing/2014/main" id="{F04C9287-4DC2-F90E-6EE8-C15AAFFDA9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3" t="16930" r="18577" b="16519"/>
          <a:stretch/>
        </p:blipFill>
        <p:spPr bwMode="auto">
          <a:xfrm>
            <a:off x="2781894" y="3491568"/>
            <a:ext cx="204412" cy="22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F4E372-98ED-9B2F-5CF8-ADA58072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94672"/>
              </p:ext>
            </p:extLst>
          </p:nvPr>
        </p:nvGraphicFramePr>
        <p:xfrm>
          <a:off x="9602383" y="692522"/>
          <a:ext cx="2236231" cy="585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6231">
                  <a:extLst>
                    <a:ext uri="{9D8B030D-6E8A-4147-A177-3AD203B41FA5}">
                      <a16:colId xmlns:a16="http://schemas.microsoft.com/office/drawing/2014/main" val="216804913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Workshop 1. </a:t>
                      </a:r>
                      <a:r>
                        <a:rPr lang="en-US" sz="1200" u="none" strike="noStrike" dirty="0">
                          <a:effectLst/>
                        </a:rPr>
                        <a:t>Drug-related problem classification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81342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Workshop 2. </a:t>
                      </a:r>
                      <a:r>
                        <a:rPr lang="en-US" sz="1200" u="none" strike="noStrike" dirty="0">
                          <a:effectLst/>
                        </a:rPr>
                        <a:t>Interventions to enhance medication adherence in community pharmacy – how to develop efficient strategies with self-report questionnaires such as the 15-STARS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06876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Workshop 3. </a:t>
                      </a:r>
                      <a:r>
                        <a:rPr lang="en-US" sz="1200" u="none" strike="noStrike" dirty="0">
                          <a:effectLst/>
                        </a:rPr>
                        <a:t>From guidelines to quality indicators: pharmaceutical care for diabetes type 2 in a global context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22851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Workshop 4. </a:t>
                      </a:r>
                      <a:r>
                        <a:rPr lang="en-US" sz="1200" u="none" strike="noStrike" dirty="0">
                          <a:effectLst/>
                        </a:rPr>
                        <a:t>Enhancing pharmaceutical care: exploring and coding pharmacist-patient communication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9333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Workshop 5. </a:t>
                      </a:r>
                      <a:r>
                        <a:rPr lang="en-US" sz="1200" u="none" strike="noStrike" dirty="0">
                          <a:effectLst/>
                        </a:rPr>
                        <a:t>How to meet the patient needs? Employing design thinking into pharmaceutical care innovation projects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6110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CC4AFA5-1CC4-07D7-B3C4-04A8618FE89E}"/>
              </a:ext>
            </a:extLst>
          </p:cNvPr>
          <p:cNvSpPr/>
          <p:nvPr/>
        </p:nvSpPr>
        <p:spPr>
          <a:xfrm>
            <a:off x="9563100" y="0"/>
            <a:ext cx="1400175" cy="676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Tadic, Ivana</dc:creator>
  <cp:lastModifiedBy>Tadic, Ivana</cp:lastModifiedBy>
  <cp:revision>7</cp:revision>
  <dcterms:created xsi:type="dcterms:W3CDTF">2025-01-16T11:14:06Z</dcterms:created>
  <dcterms:modified xsi:type="dcterms:W3CDTF">2025-01-22T14:46:32Z</dcterms:modified>
</cp:coreProperties>
</file>